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41"/>
  </p:notesMasterIdLst>
  <p:sldIdLst>
    <p:sldId id="371" r:id="rId2"/>
    <p:sldId id="583" r:id="rId3"/>
    <p:sldId id="582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569" r:id="rId15"/>
    <p:sldId id="581" r:id="rId16"/>
    <p:sldId id="585" r:id="rId17"/>
    <p:sldId id="405" r:id="rId18"/>
    <p:sldId id="406" r:id="rId19"/>
    <p:sldId id="407" r:id="rId20"/>
    <p:sldId id="438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3" r:id="rId31"/>
    <p:sldId id="452" r:id="rId32"/>
    <p:sldId id="454" r:id="rId33"/>
    <p:sldId id="455" r:id="rId34"/>
    <p:sldId id="456" r:id="rId35"/>
    <p:sldId id="457" r:id="rId36"/>
    <p:sldId id="458" r:id="rId37"/>
    <p:sldId id="584" r:id="rId38"/>
    <p:sldId id="389" r:id="rId39"/>
    <p:sldId id="259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9" autoAdjust="0"/>
    <p:restoredTop sz="93061" autoAdjust="0"/>
  </p:normalViewPr>
  <p:slideViewPr>
    <p:cSldViewPr>
      <p:cViewPr varScale="1">
        <p:scale>
          <a:sx n="159" d="100"/>
          <a:sy n="159" d="100"/>
        </p:scale>
        <p:origin x="108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271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eins.se.sjtu.edu.cn/~chenh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ins.se.sjtu.edu.cn/~chen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www.openhome.cc/Gossip/ServletJSP/BehindHttpSession.html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C77sBcAtSQ" TargetMode="External"/><Relationship Id="rId2" Type="http://schemas.openxmlformats.org/officeDocument/2006/relationships/hyperlink" Target="https://github.com/brettwooldridge/HikariCP/wiki/About-Pool-Siz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/docs/5.2.3.RELEASE/spring-framework-reference/core.html#beans-factory-scopes" TargetMode="External"/><Relationship Id="rId2" Type="http://schemas.openxmlformats.org/officeDocument/2006/relationships/hyperlink" Target="https://linux.cn/article-3166-1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blog.csdn.net/cuichunchi/article/details/79170240" TargetMode="External"/><Relationship Id="rId4" Type="http://schemas.openxmlformats.org/officeDocument/2006/relationships/hyperlink" Target="https://www.baeldung.com/spring-bean-scope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1</a:t>
            </a:r>
            <a:br>
              <a:rPr lang="en-US" altLang="zh-CN" sz="2400" dirty="0"/>
            </a:br>
            <a:r>
              <a:rPr lang="en-US" altLang="zh-CN" sz="2400" dirty="0"/>
              <a:t>Overview of Enterprise Applications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2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969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62CACB-2EA3-2F4B-B251-AD74227F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79" y="735546"/>
            <a:ext cx="5595442" cy="402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027AD1-A3A9-EB43-9AEC-5B864163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5" y="897564"/>
            <a:ext cx="5859270" cy="38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E9EA0A-4585-AA4A-AD0D-2B53469F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021" y="897564"/>
            <a:ext cx="642995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1</a:t>
            </a:r>
            <a:br>
              <a:rPr lang="en-US" altLang="zh-CN" sz="2400" dirty="0"/>
            </a:br>
            <a:r>
              <a:rPr lang="en-US" altLang="zh-Hans" sz="2400" dirty="0" err="1"/>
              <a:t>Stateful</a:t>
            </a:r>
            <a:r>
              <a:rPr lang="zh-Hans" altLang="en-US" sz="2400" dirty="0"/>
              <a:t> </a:t>
            </a:r>
            <a:r>
              <a:rPr lang="en-US" altLang="zh-Hans" sz="2400" dirty="0"/>
              <a:t>and</a:t>
            </a:r>
            <a:r>
              <a:rPr lang="zh-Hans" altLang="en-US" sz="2400" dirty="0"/>
              <a:t> </a:t>
            </a:r>
            <a:r>
              <a:rPr lang="en-US" altLang="zh-Hans" sz="2400" dirty="0"/>
              <a:t>Stateless</a:t>
            </a:r>
            <a:r>
              <a:rPr lang="zh-Hans" altLang="en-US" sz="2400" dirty="0"/>
              <a:t> </a:t>
            </a:r>
            <a:r>
              <a:rPr lang="en-US" altLang="zh-Hans" sz="2400" dirty="0"/>
              <a:t>Services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3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92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Recall: HTTP 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is a </a:t>
            </a:r>
            <a:r>
              <a:rPr lang="en-US" altLang="zh-CN" dirty="0">
                <a:solidFill>
                  <a:srgbClr val="FF0000"/>
                </a:solidFill>
              </a:rPr>
              <a:t>stateless</a:t>
            </a:r>
            <a:r>
              <a:rPr lang="en-US" altLang="zh-CN" dirty="0"/>
              <a:t> protocol</a:t>
            </a:r>
          </a:p>
          <a:p>
            <a:pPr lvl="1"/>
            <a:r>
              <a:rPr lang="en-US" altLang="zh-CN" dirty="0"/>
              <a:t>A stateless protocol does not require the HTTP server to retain information or status about each user for the duration of multiple requests.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i="1" dirty="0"/>
              <a:t>from:</a:t>
            </a:r>
            <a:r>
              <a:rPr lang="zh-CN" altLang="en-US" i="1" dirty="0"/>
              <a:t> </a:t>
            </a:r>
            <a:r>
              <a:rPr lang="en-US" altLang="zh-CN" i="1" dirty="0">
                <a:hlinkClick r:id="rId2"/>
              </a:rPr>
              <a:t>https://www.openhome.cc/Gossip/ServletJSP/BehindHttpSession.html</a:t>
            </a:r>
            <a:r>
              <a:rPr lang="zh-CN" altLang="en-US" i="1" dirty="0"/>
              <a:t>    </a:t>
            </a:r>
            <a:endParaRPr lang="en-US" altLang="zh-CN" i="1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757" y="1728501"/>
            <a:ext cx="4374486" cy="217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Recall: HTTP session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state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 is a </a:t>
            </a:r>
            <a:r>
              <a:rPr lang="en-US" altLang="zh-CN" dirty="0">
                <a:solidFill>
                  <a:srgbClr val="FF0000"/>
                </a:solidFill>
              </a:rPr>
              <a:t>stateless</a:t>
            </a:r>
            <a:r>
              <a:rPr lang="en-US" altLang="zh-CN" dirty="0"/>
              <a:t> protocol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DB2DF9-2BB3-3840-AEF9-8EAAE6E7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75606"/>
            <a:ext cx="6858000" cy="344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567B6-7F59-C713-5F31-F4EA9987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CBE4E-3B30-256C-6721-DDFC2A326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FA7A2F-BE93-B8F8-EB85-1B28EA51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63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8E320-C4F7-BC47-8E82-39196310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 Bean Scopes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E0D1C4-07AF-3D44-814F-6D42E8E8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Hans" dirty="0"/>
              <a:t>What’s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the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meaning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of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scope?</a:t>
            </a:r>
            <a:endParaRPr kumimoji="1" lang="en-US" altLang="zh-CN" dirty="0">
              <a:solidFill>
                <a:schemeClr val="tx2"/>
              </a:solidFill>
            </a:endParaRPr>
          </a:p>
          <a:p>
            <a:endParaRPr kumimoji="1"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E9FFE1B2-E7F7-0645-84E8-B9FA846F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0F4A99-7A83-AE44-B150-AE8453A6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2146"/>
            <a:ext cx="6858000" cy="28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733F7-1ACE-E548-BB4D-4CD9D14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Hans" dirty="0"/>
              <a:t>cope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CEE6E-97B9-FE4D-8AE7-8BF7DFE6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Hans" dirty="0"/>
              <a:t>ingleton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Stateless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657E05C-4BC7-3849-A8CD-6A09C44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464723-3841-5249-8DA0-C84A4B5B7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86" y="1396560"/>
            <a:ext cx="5704417" cy="28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8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733F7-1ACE-E548-BB4D-4CD9D148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</a:t>
            </a:r>
            <a:r>
              <a:rPr kumimoji="1" lang="en-US" altLang="zh-Hans" dirty="0"/>
              <a:t>cope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CEE6E-97B9-FE4D-8AE7-8BF7DFE6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Prototype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Stateful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657E05C-4BC7-3849-A8CD-6A09C44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82F934-773A-4345-A71B-F2D94315A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031" y="1399354"/>
            <a:ext cx="5721939" cy="28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8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A853E97-3670-BD40-BF2A-4A1FE216E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A97B685-C3E5-334E-ADED-F663AD90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Contents</a:t>
            </a:r>
          </a:p>
          <a:p>
            <a:pPr lvl="1"/>
            <a:r>
              <a:rPr lang="en-US" altLang="zh-CN" sz="2100" dirty="0"/>
              <a:t>Architecture</a:t>
            </a:r>
            <a:r>
              <a:rPr lang="zh-CN" altLang="en-US" sz="2100" dirty="0"/>
              <a:t> </a:t>
            </a:r>
            <a:endParaRPr lang="en-US" altLang="zh-CN" sz="2100" dirty="0"/>
          </a:p>
          <a:p>
            <a:pPr lvl="1"/>
            <a:r>
              <a:rPr lang="en-US" altLang="zh-CN" sz="2100" dirty="0"/>
              <a:t>Scope</a:t>
            </a:r>
          </a:p>
          <a:p>
            <a:pPr marL="0" indent="0">
              <a:buNone/>
            </a:pPr>
            <a:endParaRPr lang="en-US" altLang="zh-CN" sz="2400" dirty="0"/>
          </a:p>
          <a:p>
            <a:r>
              <a:rPr lang="en-US" altLang="zh-CN" sz="2400" dirty="0"/>
              <a:t>Objectives</a:t>
            </a:r>
          </a:p>
          <a:p>
            <a:pPr lvl="1"/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能够根据应用系统的规模，确定适合的技术路线，从单机部署到分布式集群部署，再到微服务架构和云部署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能够根据系统需求，设计并实现由合理的有状态服务与无状态服务构成服务层</a:t>
            </a:r>
          </a:p>
        </p:txBody>
      </p:sp>
    </p:spTree>
    <p:extLst>
      <p:ext uri="{BB962C8B-B14F-4D97-AF65-F5344CB8AC3E}">
        <p14:creationId xmlns:p14="http://schemas.microsoft.com/office/powerpoint/2010/main" val="306122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Default Scope - singleton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FE2AB6-AD12-5D4F-9278-81A0588F3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11" y="1024304"/>
            <a:ext cx="2355631" cy="35947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0E9FEAD-FBBD-804D-B2EE-60A1E9569F2F}"/>
              </a:ext>
            </a:extLst>
          </p:cNvPr>
          <p:cNvSpPr/>
          <p:nvPr/>
        </p:nvSpPr>
        <p:spPr>
          <a:xfrm>
            <a:off x="3723521" y="783967"/>
            <a:ext cx="42124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 err="1"/>
              <a:t>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302117"/>
            <a:ext cx="4268606" cy="18697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27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1F9A0-B244-7C49-B332-22202940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Default Scope - singleton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0D7B2-9D04-8744-A591-89E9D59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3003F-8DBA-9D47-9684-CE89306E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83CB3C-A996-4447-B4DD-0CC6BBFE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55727"/>
            <a:ext cx="6858000" cy="13600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6A4DCF-06A5-8E48-ABE0-47259F37AAD7}"/>
              </a:ext>
            </a:extLst>
          </p:cNvPr>
          <p:cNvSpPr txBox="1"/>
          <p:nvPr/>
        </p:nvSpPr>
        <p:spPr>
          <a:xfrm>
            <a:off x="1628673" y="4165519"/>
            <a:ext cx="1890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Single Service instance</a:t>
            </a:r>
            <a:endParaRPr kumimoji="1" lang="zh-CN" altLang="en-US" sz="1350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A9C1481F-183B-0E4B-B76E-0FC9CA66DB74}"/>
              </a:ext>
            </a:extLst>
          </p:cNvPr>
          <p:cNvSpPr/>
          <p:nvPr/>
        </p:nvSpPr>
        <p:spPr>
          <a:xfrm rot="16200000">
            <a:off x="2185675" y="363323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46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9FEAD-FBBD-804D-B2EE-60A1E9569F2F}"/>
              </a:ext>
            </a:extLst>
          </p:cNvPr>
          <p:cNvSpPr/>
          <p:nvPr/>
        </p:nvSpPr>
        <p:spPr>
          <a:xfrm>
            <a:off x="3723521" y="783967"/>
            <a:ext cx="421246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 err="1"/>
              <a:t>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@Scope("prototype")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835697" y="3459364"/>
            <a:ext cx="10237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61129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1F9A0-B244-7C49-B332-22202940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0D7B2-9D04-8744-A591-89E9D59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3003F-8DBA-9D47-9684-CE89306E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32C00-88DF-1B4C-83F7-EF2986DD14CF}"/>
              </a:ext>
            </a:extLst>
          </p:cNvPr>
          <p:cNvSpPr txBox="1"/>
          <p:nvPr/>
        </p:nvSpPr>
        <p:spPr>
          <a:xfrm>
            <a:off x="1763688" y="4526495"/>
            <a:ext cx="18902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Now,</a:t>
            </a:r>
            <a:r>
              <a:rPr kumimoji="1" lang="zh-CN" altLang="en-US" sz="1350" dirty="0"/>
              <a:t> </a:t>
            </a:r>
            <a:r>
              <a:rPr kumimoji="1" lang="en-US" altLang="zh-CN" sz="1350" dirty="0"/>
              <a:t>different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3CD3B34-598E-4247-B42E-45D3EF87DC1C}"/>
              </a:ext>
            </a:extLst>
          </p:cNvPr>
          <p:cNvSpPr/>
          <p:nvPr/>
        </p:nvSpPr>
        <p:spPr>
          <a:xfrm rot="16200000">
            <a:off x="2185675" y="3967797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6F3DD3-F6E1-3423-8C5C-33DDF10D7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89" y="2112521"/>
            <a:ext cx="6858000" cy="17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9FEAD-FBBD-804D-B2EE-60A1E9569F2F}"/>
              </a:ext>
            </a:extLst>
          </p:cNvPr>
          <p:cNvSpPr/>
          <p:nvPr/>
        </p:nvSpPr>
        <p:spPr>
          <a:xfrm>
            <a:off x="3723521" y="783967"/>
            <a:ext cx="421246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endParaRPr lang="en" altLang="zh-CN" sz="1050" dirty="0">
              <a:solidFill>
                <a:srgbClr val="BBB529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@Scope("prototype")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808080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>
                <a:solidFill>
                  <a:srgbClr val="9876AA"/>
                </a:solidFill>
              </a:rPr>
              <a:t>userService</a:t>
            </a:r>
            <a:r>
              <a:rPr lang="en" altLang="zh-CN" sz="1050" dirty="0" err="1"/>
              <a:t>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@Scope("prototype")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907705" y="3459364"/>
            <a:ext cx="9517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59425" y="96940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1907705" y="1083100"/>
            <a:ext cx="9517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65846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1F9A0-B244-7C49-B332-22202940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0D7B2-9D04-8744-A591-89E9D59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3003F-8DBA-9D47-9684-CE89306E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32C00-88DF-1B4C-83F7-EF2986DD14CF}"/>
              </a:ext>
            </a:extLst>
          </p:cNvPr>
          <p:cNvSpPr txBox="1"/>
          <p:nvPr/>
        </p:nvSpPr>
        <p:spPr>
          <a:xfrm>
            <a:off x="1712870" y="4627568"/>
            <a:ext cx="23762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Now different. But not good!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3CD3B34-598E-4247-B42E-45D3EF87DC1C}"/>
              </a:ext>
            </a:extLst>
          </p:cNvPr>
          <p:cNvSpPr/>
          <p:nvPr/>
        </p:nvSpPr>
        <p:spPr>
          <a:xfrm rot="16200000">
            <a:off x="2134857" y="4068870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E903F0-D862-6B32-54AA-55B8F2FF5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3718"/>
            <a:ext cx="6845047" cy="180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5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@Scope("prototype")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907705" y="3459364"/>
            <a:ext cx="9517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68299" y="1214933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971600" y="1328629"/>
            <a:ext cx="195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WebApplicationContext</a:t>
            </a:r>
            <a:endParaRPr kumimoji="1"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1BFF37-E2D3-AF4A-9A33-F23ABACF6637}"/>
              </a:ext>
            </a:extLst>
          </p:cNvPr>
          <p:cNvSpPr/>
          <p:nvPr/>
        </p:nvSpPr>
        <p:spPr>
          <a:xfrm>
            <a:off x="3732395" y="758625"/>
            <a:ext cx="533290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 err="1"/>
              <a:t>WebApplicationContext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=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 err="1"/>
              <a:t>.getBean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UserService.</a:t>
            </a:r>
            <a:r>
              <a:rPr lang="en" altLang="zh-CN" sz="1050" dirty="0" err="1">
                <a:solidFill>
                  <a:srgbClr val="CC7832"/>
                </a:solidFill>
              </a:rPr>
              <a:t>class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/>
              <a:t>userService.findUserById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DB19DB-E36B-CB43-AE4A-F0FD36BE2E67}"/>
              </a:ext>
            </a:extLst>
          </p:cNvPr>
          <p:cNvSpPr/>
          <p:nvPr/>
        </p:nvSpPr>
        <p:spPr>
          <a:xfrm>
            <a:off x="2836769" y="188540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7EB0C-952E-D446-A2AA-695BA60BD32E}"/>
              </a:ext>
            </a:extLst>
          </p:cNvPr>
          <p:cNvSpPr txBox="1"/>
          <p:nvPr/>
        </p:nvSpPr>
        <p:spPr>
          <a:xfrm>
            <a:off x="1763689" y="1999100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UserService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12648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8CFB1CD-D759-974A-B31C-EB88F2CE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92139"/>
            <a:ext cx="6858000" cy="1246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C1F9A0-B244-7C49-B332-22202940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prototype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0D7B2-9D04-8744-A591-89E9D59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3003F-8DBA-9D47-9684-CE89306E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32C00-88DF-1B4C-83F7-EF2986DD14CF}"/>
              </a:ext>
            </a:extLst>
          </p:cNvPr>
          <p:cNvSpPr txBox="1"/>
          <p:nvPr/>
        </p:nvSpPr>
        <p:spPr>
          <a:xfrm>
            <a:off x="1223628" y="4191929"/>
            <a:ext cx="31323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Now different. Why is this solution better?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3CD3B34-598E-4247-B42E-45D3EF87DC1C}"/>
              </a:ext>
            </a:extLst>
          </p:cNvPr>
          <p:cNvSpPr/>
          <p:nvPr/>
        </p:nvSpPr>
        <p:spPr>
          <a:xfrm rot="16200000">
            <a:off x="2185675" y="363323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38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@Scope(”session")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995329" y="3459364"/>
            <a:ext cx="8640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session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68299" y="1214933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971600" y="1328629"/>
            <a:ext cx="195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WebApplicationContext</a:t>
            </a:r>
            <a:endParaRPr kumimoji="1"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1BFF37-E2D3-AF4A-9A33-F23ABACF6637}"/>
              </a:ext>
            </a:extLst>
          </p:cNvPr>
          <p:cNvSpPr/>
          <p:nvPr/>
        </p:nvSpPr>
        <p:spPr>
          <a:xfrm>
            <a:off x="3732395" y="758625"/>
            <a:ext cx="5332902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 err="1"/>
              <a:t>WebApplicationContext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=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 err="1"/>
              <a:t>.getBean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UserService.</a:t>
            </a:r>
            <a:r>
              <a:rPr lang="en" altLang="zh-CN" sz="1050" dirty="0" err="1">
                <a:solidFill>
                  <a:srgbClr val="CC7832"/>
                </a:solidFill>
              </a:rPr>
              <a:t>class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/>
              <a:t>userService.findUserById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DB19DB-E36B-CB43-AE4A-F0FD36BE2E67}"/>
              </a:ext>
            </a:extLst>
          </p:cNvPr>
          <p:cNvSpPr/>
          <p:nvPr/>
        </p:nvSpPr>
        <p:spPr>
          <a:xfrm>
            <a:off x="2836769" y="188540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7EB0C-952E-D446-A2AA-695BA60BD32E}"/>
              </a:ext>
            </a:extLst>
          </p:cNvPr>
          <p:cNvSpPr txBox="1"/>
          <p:nvPr/>
        </p:nvSpPr>
        <p:spPr>
          <a:xfrm>
            <a:off x="1763689" y="1999100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UserService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4933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5945F92-CF3D-1E4C-82F3-31F9FDC5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635971"/>
            <a:ext cx="6858000" cy="108857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C1F9A0-B244-7C49-B332-22202940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C0D7B2-9D04-8744-A591-89E9D5917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93003F-8DBA-9D47-9684-CE89306E9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332C00-88DF-1B4C-83F7-EF2986DD14CF}"/>
              </a:ext>
            </a:extLst>
          </p:cNvPr>
          <p:cNvSpPr txBox="1"/>
          <p:nvPr/>
        </p:nvSpPr>
        <p:spPr>
          <a:xfrm>
            <a:off x="1750186" y="4182757"/>
            <a:ext cx="17957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Two Service instances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3CD3B34-598E-4247-B42E-45D3EF87DC1C}"/>
              </a:ext>
            </a:extLst>
          </p:cNvPr>
          <p:cNvSpPr/>
          <p:nvPr/>
        </p:nvSpPr>
        <p:spPr>
          <a:xfrm rot="16200000">
            <a:off x="2185675" y="363323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96F4FF-FDE7-4B44-8027-9807DD2D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230390"/>
            <a:ext cx="38671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1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@Scope(”prototype")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754815" y="3459364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63853" y="1426563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899592" y="1556086"/>
            <a:ext cx="20262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WebApplicationContext</a:t>
            </a:r>
            <a:endParaRPr kumimoji="1"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1BFF37-E2D3-AF4A-9A33-F23ABACF6637}"/>
              </a:ext>
            </a:extLst>
          </p:cNvPr>
          <p:cNvSpPr/>
          <p:nvPr/>
        </p:nvSpPr>
        <p:spPr>
          <a:xfrm>
            <a:off x="3732395" y="758625"/>
            <a:ext cx="533290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endParaRPr lang="en" altLang="zh-CN" sz="1050" dirty="0">
              <a:solidFill>
                <a:srgbClr val="BBB529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@Scope(”session")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 err="1"/>
              <a:t>WebApplicationContext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=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 err="1"/>
              <a:t>.getBean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UserService.</a:t>
            </a:r>
            <a:r>
              <a:rPr lang="en" altLang="zh-CN" sz="1050" dirty="0" err="1">
                <a:solidFill>
                  <a:srgbClr val="CC7832"/>
                </a:solidFill>
              </a:rPr>
              <a:t>class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</a:p>
          <a:p>
            <a:r>
              <a:rPr lang="en" altLang="zh-CN" sz="1050" dirty="0"/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CC7832"/>
                </a:solidFill>
              </a:rPr>
              <a:t>this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/>
              <a:t>userService.findUserById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DB19DB-E36B-CB43-AE4A-F0FD36BE2E67}"/>
              </a:ext>
            </a:extLst>
          </p:cNvPr>
          <p:cNvSpPr/>
          <p:nvPr/>
        </p:nvSpPr>
        <p:spPr>
          <a:xfrm>
            <a:off x="2855104" y="1921401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7EB0C-952E-D446-A2AA-695BA60BD32E}"/>
              </a:ext>
            </a:extLst>
          </p:cNvPr>
          <p:cNvSpPr txBox="1"/>
          <p:nvPr/>
        </p:nvSpPr>
        <p:spPr>
          <a:xfrm>
            <a:off x="1762816" y="2050586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UserService</a:t>
            </a:r>
            <a:endParaRPr kumimoji="1" lang="zh-CN" altLang="en-US" sz="135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E7E4A3A2-117B-3F47-AEF8-E35653BA321B}"/>
              </a:ext>
            </a:extLst>
          </p:cNvPr>
          <p:cNvSpPr/>
          <p:nvPr/>
        </p:nvSpPr>
        <p:spPr>
          <a:xfrm>
            <a:off x="2869290" y="1001529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126200-5ABF-0A4C-89D3-69986EB5BD06}"/>
              </a:ext>
            </a:extLst>
          </p:cNvPr>
          <p:cNvSpPr txBox="1"/>
          <p:nvPr/>
        </p:nvSpPr>
        <p:spPr>
          <a:xfrm>
            <a:off x="2005194" y="1115225"/>
            <a:ext cx="8640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session</a:t>
            </a:r>
            <a:endParaRPr kumimoji="1" lang="zh-CN" altLang="en-US" sz="135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67C2B9E4-3D64-6D40-87C2-0A551FA07678}"/>
              </a:ext>
            </a:extLst>
          </p:cNvPr>
          <p:cNvSpPr/>
          <p:nvPr/>
        </p:nvSpPr>
        <p:spPr>
          <a:xfrm>
            <a:off x="2859425" y="236902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999B06-4562-8249-8204-351437B86939}"/>
              </a:ext>
            </a:extLst>
          </p:cNvPr>
          <p:cNvSpPr txBox="1"/>
          <p:nvPr/>
        </p:nvSpPr>
        <p:spPr>
          <a:xfrm>
            <a:off x="2201785" y="2482720"/>
            <a:ext cx="5174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350" dirty="0"/>
              <a:t>this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1899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1FB41-A6DE-E848-B476-A28FF6B7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B67BE4-2E70-7F43-9A0B-39663C31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628" y="2475415"/>
            <a:ext cx="6588919" cy="125165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36A04-D6C9-9947-922E-678DBA07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B88AB-C2B2-2C4D-B5C7-DECEFDD75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45D17A-FF89-6641-ABC7-788BFECEBFD7}"/>
              </a:ext>
            </a:extLst>
          </p:cNvPr>
          <p:cNvSpPr txBox="1"/>
          <p:nvPr/>
        </p:nvSpPr>
        <p:spPr>
          <a:xfrm>
            <a:off x="1898703" y="4182757"/>
            <a:ext cx="1917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Two Controller instances</a:t>
            </a:r>
          </a:p>
          <a:p>
            <a:r>
              <a:rPr kumimoji="1" lang="en-US" altLang="zh-CN" sz="1350" dirty="0"/>
              <a:t>Four Service instances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B39FC1A-3736-A743-B99A-58E7CECC1809}"/>
              </a:ext>
            </a:extLst>
          </p:cNvPr>
          <p:cNvSpPr/>
          <p:nvPr/>
        </p:nvSpPr>
        <p:spPr>
          <a:xfrm rot="16200000">
            <a:off x="2185675" y="363323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@Scope(”session")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763689" y="3459364"/>
            <a:ext cx="8640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350" dirty="0"/>
              <a:t>session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68299" y="1438920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871515" y="1545275"/>
            <a:ext cx="20262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WebApplicationContext</a:t>
            </a:r>
            <a:endParaRPr kumimoji="1"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1BFF37-E2D3-AF4A-9A33-F23ABACF6637}"/>
              </a:ext>
            </a:extLst>
          </p:cNvPr>
          <p:cNvSpPr/>
          <p:nvPr/>
        </p:nvSpPr>
        <p:spPr>
          <a:xfrm>
            <a:off x="3732395" y="758625"/>
            <a:ext cx="533290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endParaRPr lang="en" altLang="zh-CN" sz="1050" dirty="0">
              <a:solidFill>
                <a:srgbClr val="BBB529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@Scope(”session")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 err="1"/>
              <a:t>WebApplicationContext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=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 err="1"/>
              <a:t>.getBean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UserService.</a:t>
            </a:r>
            <a:r>
              <a:rPr lang="en" altLang="zh-CN" sz="1050" dirty="0" err="1">
                <a:solidFill>
                  <a:srgbClr val="CC7832"/>
                </a:solidFill>
              </a:rPr>
              <a:t>class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</a:p>
          <a:p>
            <a:r>
              <a:rPr lang="en" altLang="zh-CN" sz="1050" dirty="0"/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CC7832"/>
                </a:solidFill>
              </a:rPr>
              <a:t>this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/>
              <a:t>userService.findUserById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DB19DB-E36B-CB43-AE4A-F0FD36BE2E67}"/>
              </a:ext>
            </a:extLst>
          </p:cNvPr>
          <p:cNvSpPr/>
          <p:nvPr/>
        </p:nvSpPr>
        <p:spPr>
          <a:xfrm>
            <a:off x="2867308" y="1895515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7EB0C-952E-D446-A2AA-695BA60BD32E}"/>
              </a:ext>
            </a:extLst>
          </p:cNvPr>
          <p:cNvSpPr txBox="1"/>
          <p:nvPr/>
        </p:nvSpPr>
        <p:spPr>
          <a:xfrm>
            <a:off x="1763689" y="1999100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UserService</a:t>
            </a:r>
            <a:endParaRPr kumimoji="1" lang="zh-CN" altLang="en-US" sz="135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E7E4A3A2-117B-3F47-AEF8-E35653BA321B}"/>
              </a:ext>
            </a:extLst>
          </p:cNvPr>
          <p:cNvSpPr/>
          <p:nvPr/>
        </p:nvSpPr>
        <p:spPr>
          <a:xfrm>
            <a:off x="2869290" y="1001529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126200-5ABF-0A4C-89D3-69986EB5BD06}"/>
              </a:ext>
            </a:extLst>
          </p:cNvPr>
          <p:cNvSpPr txBox="1"/>
          <p:nvPr/>
        </p:nvSpPr>
        <p:spPr>
          <a:xfrm>
            <a:off x="2005194" y="1115225"/>
            <a:ext cx="8640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session</a:t>
            </a:r>
            <a:endParaRPr kumimoji="1" lang="zh-CN" altLang="en-US" sz="135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67C2B9E4-3D64-6D40-87C2-0A551FA07678}"/>
              </a:ext>
            </a:extLst>
          </p:cNvPr>
          <p:cNvSpPr/>
          <p:nvPr/>
        </p:nvSpPr>
        <p:spPr>
          <a:xfrm>
            <a:off x="2859425" y="236902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999B06-4562-8249-8204-351437B86939}"/>
              </a:ext>
            </a:extLst>
          </p:cNvPr>
          <p:cNvSpPr txBox="1"/>
          <p:nvPr/>
        </p:nvSpPr>
        <p:spPr>
          <a:xfrm>
            <a:off x="2201785" y="2482720"/>
            <a:ext cx="5174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350" dirty="0"/>
              <a:t>this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54060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2ECD592-30FD-D74A-8741-D7B82914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65" y="2345989"/>
            <a:ext cx="6858000" cy="142651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41FB41-A6DE-E848-B476-A28FF6B7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36A04-D6C9-9947-922E-678DBA07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B88AB-C2B2-2C4D-B5C7-DECEFDD75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45D17A-FF89-6641-ABC7-788BFECEBFD7}"/>
              </a:ext>
            </a:extLst>
          </p:cNvPr>
          <p:cNvSpPr txBox="1"/>
          <p:nvPr/>
        </p:nvSpPr>
        <p:spPr>
          <a:xfrm>
            <a:off x="1898703" y="4182757"/>
            <a:ext cx="1917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Two Controller instances</a:t>
            </a:r>
          </a:p>
          <a:p>
            <a:r>
              <a:rPr kumimoji="1" lang="en-US" altLang="zh-CN" sz="1350" dirty="0"/>
              <a:t>Two Service instances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B39FC1A-3736-A743-B99A-58E7CECC1809}"/>
              </a:ext>
            </a:extLst>
          </p:cNvPr>
          <p:cNvSpPr/>
          <p:nvPr/>
        </p:nvSpPr>
        <p:spPr>
          <a:xfrm rot="16200000">
            <a:off x="2185675" y="363323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A388A-9904-E84F-8245-568F60E6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BFBF29F0-0C79-E64B-BA39-C33F4E44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7E027E0-E222-6E45-B205-83C9CE4EF66A}"/>
              </a:ext>
            </a:extLst>
          </p:cNvPr>
          <p:cNvSpPr/>
          <p:nvPr/>
        </p:nvSpPr>
        <p:spPr>
          <a:xfrm>
            <a:off x="3732394" y="3137015"/>
            <a:ext cx="4268606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UserServiceImpl.java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@Service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@Scope(”session")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UserServiceImpl</a:t>
            </a:r>
            <a:r>
              <a:rPr lang="en" altLang="zh-CN" sz="1050" dirty="0"/>
              <a:t> </a:t>
            </a:r>
            <a:r>
              <a:rPr lang="en" altLang="zh-CN" sz="1050" dirty="0">
                <a:solidFill>
                  <a:srgbClr val="CC7832"/>
                </a:solidFill>
              </a:rPr>
              <a:t>implements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private </a:t>
            </a:r>
            <a:r>
              <a:rPr lang="en" altLang="zh-CN" sz="1050" dirty="0" err="1"/>
              <a:t>UserDao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@Override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findUserById</a:t>
            </a:r>
            <a:r>
              <a:rPr lang="en" altLang="zh-CN" sz="1050" dirty="0"/>
              <a:t>(Integer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>
                <a:solidFill>
                  <a:srgbClr val="CC7832"/>
                </a:solidFill>
              </a:rPr>
              <a:t>return </a:t>
            </a:r>
            <a:r>
              <a:rPr lang="en" altLang="zh-CN" sz="1050" dirty="0" err="1">
                <a:solidFill>
                  <a:srgbClr val="9876AA"/>
                </a:solidFill>
              </a:rPr>
              <a:t>userDao</a:t>
            </a:r>
            <a:r>
              <a:rPr lang="en" altLang="zh-CN" sz="1050" dirty="0" err="1"/>
              <a:t>.findOne</a:t>
            </a:r>
            <a:r>
              <a:rPr lang="en" altLang="zh-CN" sz="1050" dirty="0"/>
              <a:t>(id)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70E9A062-1795-E04F-889F-CAD9DB7C3C46}"/>
              </a:ext>
            </a:extLst>
          </p:cNvPr>
          <p:cNvSpPr/>
          <p:nvPr/>
        </p:nvSpPr>
        <p:spPr>
          <a:xfrm>
            <a:off x="2859425" y="3345668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367B4F-FB7C-CA4E-87CD-10D02E694D73}"/>
              </a:ext>
            </a:extLst>
          </p:cNvPr>
          <p:cNvSpPr txBox="1"/>
          <p:nvPr/>
        </p:nvSpPr>
        <p:spPr>
          <a:xfrm>
            <a:off x="1763689" y="3459364"/>
            <a:ext cx="8640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350" dirty="0"/>
              <a:t>session</a:t>
            </a:r>
            <a:endParaRPr kumimoji="1" lang="zh-CN" altLang="en-US" sz="1350" dirty="0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00306BC3-53D7-5C4E-9F10-D48876D09B1E}"/>
              </a:ext>
            </a:extLst>
          </p:cNvPr>
          <p:cNvSpPr/>
          <p:nvPr/>
        </p:nvSpPr>
        <p:spPr>
          <a:xfrm>
            <a:off x="2868300" y="1433079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4243BC-D414-0F44-9418-6AEFD99AE911}"/>
              </a:ext>
            </a:extLst>
          </p:cNvPr>
          <p:cNvSpPr txBox="1"/>
          <p:nvPr/>
        </p:nvSpPr>
        <p:spPr>
          <a:xfrm>
            <a:off x="971600" y="1557457"/>
            <a:ext cx="19542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WebApplicationContext</a:t>
            </a:r>
            <a:endParaRPr kumimoji="1"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1BFF37-E2D3-AF4A-9A33-F23ABACF6637}"/>
              </a:ext>
            </a:extLst>
          </p:cNvPr>
          <p:cNvSpPr/>
          <p:nvPr/>
        </p:nvSpPr>
        <p:spPr>
          <a:xfrm>
            <a:off x="3732395" y="758625"/>
            <a:ext cx="533290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50" dirty="0" err="1">
                <a:solidFill>
                  <a:schemeClr val="tx2"/>
                </a:solidFill>
              </a:rPr>
              <a:t>UserController.java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RestController</a:t>
            </a:r>
            <a:endParaRPr lang="en" altLang="zh-CN" sz="1050" dirty="0">
              <a:solidFill>
                <a:srgbClr val="BBB529"/>
              </a:solidFill>
            </a:endParaRPr>
          </a:p>
          <a:p>
            <a:r>
              <a:rPr lang="en" altLang="zh-CN" sz="1050" dirty="0">
                <a:solidFill>
                  <a:srgbClr val="BBB529"/>
                </a:solidFill>
              </a:rPr>
              <a:t>@Scope(”prototype")</a:t>
            </a:r>
            <a:br>
              <a:rPr lang="en" altLang="zh-CN" sz="1050" dirty="0">
                <a:solidFill>
                  <a:srgbClr val="808080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UserController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>
                <a:solidFill>
                  <a:srgbClr val="808080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Autowired</a:t>
            </a:r>
            <a:br>
              <a:rPr lang="en" altLang="zh-CN" sz="1050" dirty="0">
                <a:solidFill>
                  <a:srgbClr val="BBB529"/>
                </a:solidFill>
              </a:rPr>
            </a:br>
            <a:r>
              <a:rPr lang="en" altLang="zh-CN" sz="1050" dirty="0">
                <a:solidFill>
                  <a:srgbClr val="BBB529"/>
                </a:solidFill>
              </a:rPr>
              <a:t>    </a:t>
            </a:r>
            <a:r>
              <a:rPr lang="en" altLang="zh-CN" sz="1050" dirty="0" err="1"/>
              <a:t>WebApplicationContext</a:t>
            </a:r>
            <a:r>
              <a:rPr lang="en" altLang="zh-CN" sz="1050" dirty="0"/>
              <a:t>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GetMapping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D0D0FF"/>
                </a:solidFill>
              </a:rPr>
              <a:t>value </a:t>
            </a:r>
            <a:r>
              <a:rPr lang="en" altLang="zh-CN" sz="1050" dirty="0"/>
              <a:t>= </a:t>
            </a:r>
            <a:r>
              <a:rPr lang="en" altLang="zh-CN" sz="1050" dirty="0">
                <a:solidFill>
                  <a:srgbClr val="6A8759"/>
                </a:solidFill>
              </a:rPr>
              <a:t>"/</a:t>
            </a:r>
            <a:r>
              <a:rPr lang="en" altLang="zh-CN" sz="1050" dirty="0" err="1">
                <a:solidFill>
                  <a:srgbClr val="6A8759"/>
                </a:solidFill>
              </a:rPr>
              <a:t>findUser</a:t>
            </a:r>
            <a:r>
              <a:rPr lang="en" altLang="zh-CN" sz="1050" dirty="0">
                <a:solidFill>
                  <a:srgbClr val="6A8759"/>
                </a:solidFill>
              </a:rPr>
              <a:t>/{id}"</a:t>
            </a:r>
            <a:r>
              <a:rPr lang="en" altLang="zh-CN" sz="1050" dirty="0"/>
              <a:t>)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</a:t>
            </a:r>
            <a:r>
              <a:rPr lang="en" altLang="zh-CN" sz="1050" dirty="0"/>
              <a:t>User </a:t>
            </a:r>
            <a:r>
              <a:rPr lang="en" altLang="zh-CN" sz="1050" dirty="0" err="1">
                <a:solidFill>
                  <a:srgbClr val="FFC66D"/>
                </a:solidFill>
              </a:rPr>
              <a:t>findOne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BBB529"/>
                </a:solidFill>
              </a:rPr>
              <a:t>@</a:t>
            </a:r>
            <a:r>
              <a:rPr lang="en" altLang="zh-CN" sz="1050" dirty="0" err="1">
                <a:solidFill>
                  <a:srgbClr val="BBB529"/>
                </a:solidFill>
              </a:rPr>
              <a:t>PathVariable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"id"</a:t>
            </a:r>
            <a:r>
              <a:rPr lang="en" altLang="zh-CN" sz="1050" dirty="0"/>
              <a:t>) String id) {</a:t>
            </a:r>
            <a:br>
              <a:rPr lang="en" altLang="zh-CN" sz="1050" dirty="0"/>
            </a:br>
            <a:r>
              <a:rPr lang="en" altLang="zh-CN" sz="1050" dirty="0"/>
              <a:t>       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 = </a:t>
            </a:r>
            <a:r>
              <a:rPr lang="en" altLang="zh-CN" sz="1050" dirty="0" err="1">
                <a:solidFill>
                  <a:srgbClr val="9876AA"/>
                </a:solidFill>
              </a:rPr>
              <a:t>applicationContext</a:t>
            </a:r>
            <a:r>
              <a:rPr lang="en" altLang="zh-CN" sz="1050" dirty="0" err="1"/>
              <a:t>.getBean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UserService.</a:t>
            </a:r>
            <a:r>
              <a:rPr lang="en" altLang="zh-CN" sz="1050" dirty="0" err="1">
                <a:solidFill>
                  <a:srgbClr val="CC7832"/>
                </a:solidFill>
              </a:rPr>
              <a:t>class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 err="1"/>
              <a:t>userService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</a:p>
          <a:p>
            <a:r>
              <a:rPr lang="en" altLang="zh-CN" sz="1050" dirty="0"/>
              <a:t>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.println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CC7832"/>
                </a:solidFill>
              </a:rPr>
              <a:t>this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return </a:t>
            </a:r>
            <a:r>
              <a:rPr lang="en" altLang="zh-CN" sz="1050" dirty="0" err="1"/>
              <a:t>userService.findUserById</a:t>
            </a:r>
            <a:r>
              <a:rPr lang="en" altLang="zh-CN" sz="1050" dirty="0"/>
              <a:t>(</a:t>
            </a:r>
            <a:r>
              <a:rPr lang="en" altLang="zh-CN" sz="1050" dirty="0" err="1"/>
              <a:t>Integer.</a:t>
            </a:r>
            <a:r>
              <a:rPr lang="en" altLang="zh-CN" sz="1050" i="1" dirty="0" err="1"/>
              <a:t>valueOf</a:t>
            </a:r>
            <a:r>
              <a:rPr lang="en" altLang="zh-CN" sz="1050" dirty="0"/>
              <a:t>(id))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</a:t>
            </a:r>
            <a:r>
              <a:rPr lang="en" altLang="zh-CN" sz="1050" dirty="0"/>
              <a:t>}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9DB19DB-E36B-CB43-AE4A-F0FD36BE2E67}"/>
              </a:ext>
            </a:extLst>
          </p:cNvPr>
          <p:cNvSpPr/>
          <p:nvPr/>
        </p:nvSpPr>
        <p:spPr>
          <a:xfrm>
            <a:off x="2877174" y="1901796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37EB0C-952E-D446-A2AA-695BA60BD32E}"/>
              </a:ext>
            </a:extLst>
          </p:cNvPr>
          <p:cNvSpPr txBox="1"/>
          <p:nvPr/>
        </p:nvSpPr>
        <p:spPr>
          <a:xfrm>
            <a:off x="1763689" y="1999100"/>
            <a:ext cx="110461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/>
              <a:t>UserService</a:t>
            </a:r>
            <a:endParaRPr kumimoji="1" lang="zh-CN" altLang="en-US" sz="1350" dirty="0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E7E4A3A2-117B-3F47-AEF8-E35653BA321B}"/>
              </a:ext>
            </a:extLst>
          </p:cNvPr>
          <p:cNvSpPr/>
          <p:nvPr/>
        </p:nvSpPr>
        <p:spPr>
          <a:xfrm>
            <a:off x="2869290" y="1001529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9126200-5ABF-0A4C-89D3-69986EB5BD06}"/>
              </a:ext>
            </a:extLst>
          </p:cNvPr>
          <p:cNvSpPr txBox="1"/>
          <p:nvPr/>
        </p:nvSpPr>
        <p:spPr>
          <a:xfrm>
            <a:off x="1907704" y="1115225"/>
            <a:ext cx="961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prototype</a:t>
            </a:r>
            <a:endParaRPr kumimoji="1" lang="zh-CN" altLang="en-US" sz="1350" dirty="0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67C2B9E4-3D64-6D40-87C2-0A551FA07678}"/>
              </a:ext>
            </a:extLst>
          </p:cNvPr>
          <p:cNvSpPr/>
          <p:nvPr/>
        </p:nvSpPr>
        <p:spPr>
          <a:xfrm>
            <a:off x="2859425" y="2369024"/>
            <a:ext cx="864096" cy="50439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999B06-4562-8249-8204-351437B86939}"/>
              </a:ext>
            </a:extLst>
          </p:cNvPr>
          <p:cNvSpPr txBox="1"/>
          <p:nvPr/>
        </p:nvSpPr>
        <p:spPr>
          <a:xfrm>
            <a:off x="2201785" y="2482720"/>
            <a:ext cx="5174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350" dirty="0"/>
              <a:t>this</a:t>
            </a:r>
            <a:endParaRPr kumimoji="1"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7482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9DFDFBD-2E3D-E34D-AD5D-770F1E24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463738"/>
            <a:ext cx="6858000" cy="150229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41FB41-A6DE-E848-B476-A28FF6B7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Scope - session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36A04-D6C9-9947-922E-678DBA075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4B88AB-C2B2-2C4D-B5C7-DECEFDD75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29612"/>
            <a:ext cx="6858000" cy="70964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45D17A-FF89-6641-ABC7-788BFECEBFD7}"/>
              </a:ext>
            </a:extLst>
          </p:cNvPr>
          <p:cNvSpPr txBox="1"/>
          <p:nvPr/>
        </p:nvSpPr>
        <p:spPr>
          <a:xfrm>
            <a:off x="1898703" y="4296167"/>
            <a:ext cx="21692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/>
              <a:t>Four Controller instances</a:t>
            </a:r>
          </a:p>
          <a:p>
            <a:r>
              <a:rPr kumimoji="1" lang="en-US" altLang="zh-CN" sz="1350" dirty="0"/>
              <a:t>Two Service instances</a:t>
            </a:r>
            <a:endParaRPr kumimoji="1" lang="zh-CN" altLang="en-US" sz="135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0B39FC1A-3736-A743-B99A-58E7CECC1809}"/>
              </a:ext>
            </a:extLst>
          </p:cNvPr>
          <p:cNvSpPr/>
          <p:nvPr/>
        </p:nvSpPr>
        <p:spPr>
          <a:xfrm rot="16200000">
            <a:off x="2185675" y="3746642"/>
            <a:ext cx="560183" cy="504393"/>
          </a:xfrm>
          <a:prstGeom prst="rightArrow">
            <a:avLst/>
          </a:prstGeom>
          <a:solidFill>
            <a:srgbClr val="FFC000"/>
          </a:solidFill>
        </p:spPr>
        <p:txBody>
          <a:bodyPr wrap="square" rtlCol="0" anchor="ctr">
            <a:spAutoFit/>
          </a:bodyPr>
          <a:lstStyle/>
          <a:p>
            <a:pPr algn="l"/>
            <a:endParaRPr kumimoji="1" lang="zh-CN" altLang="en-US" sz="10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02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D54A8-E8DE-954B-96EB-B4C02D3E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2B9668-8FFD-C841-9D83-0921E7FA8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 Browsers(2 Sessions), 4 Requests( 2 times / session)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 should we design the scopes of Beans?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8E41B4-9EA0-CD45-B0F8-71409D29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2C8C3BB-B6FB-2D49-8775-F29FE51BC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104975"/>
              </p:ext>
            </p:extLst>
          </p:nvPr>
        </p:nvGraphicFramePr>
        <p:xfrm>
          <a:off x="1403648" y="1437624"/>
          <a:ext cx="6408712" cy="1899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301">
                  <a:extLst>
                    <a:ext uri="{9D8B030D-6E8A-4147-A177-3AD203B41FA5}">
                      <a16:colId xmlns:a16="http://schemas.microsoft.com/office/drawing/2014/main" val="2953784519"/>
                    </a:ext>
                  </a:extLst>
                </a:gridCol>
                <a:gridCol w="1135528">
                  <a:extLst>
                    <a:ext uri="{9D8B030D-6E8A-4147-A177-3AD203B41FA5}">
                      <a16:colId xmlns:a16="http://schemas.microsoft.com/office/drawing/2014/main" val="2270116919"/>
                    </a:ext>
                  </a:extLst>
                </a:gridCol>
                <a:gridCol w="2017153">
                  <a:extLst>
                    <a:ext uri="{9D8B030D-6E8A-4147-A177-3AD203B41FA5}">
                      <a16:colId xmlns:a16="http://schemas.microsoft.com/office/drawing/2014/main" val="3246731162"/>
                    </a:ext>
                  </a:extLst>
                </a:gridCol>
                <a:gridCol w="2322730">
                  <a:extLst>
                    <a:ext uri="{9D8B030D-6E8A-4147-A177-3AD203B41FA5}">
                      <a16:colId xmlns:a16="http://schemas.microsoft.com/office/drawing/2014/main" val="673279247"/>
                    </a:ext>
                  </a:extLst>
                </a:gridCol>
              </a:tblGrid>
              <a:tr h="393480">
                <a:tc rowSpan="2" grid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Controller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834319"/>
                  </a:ext>
                </a:extLst>
              </a:tr>
              <a:tr h="39348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Prototype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session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274725422"/>
                  </a:ext>
                </a:extLst>
              </a:tr>
              <a:tr h="533623">
                <a:tc rowSpan="2">
                  <a:txBody>
                    <a:bodyPr/>
                    <a:lstStyle/>
                    <a:p>
                      <a:r>
                        <a:rPr lang="en-US" altLang="zh-CN" sz="1600" dirty="0"/>
                        <a:t>Service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prototype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 service instances</a:t>
                      </a:r>
                    </a:p>
                    <a:p>
                      <a:r>
                        <a:rPr lang="en-US" altLang="zh-CN" sz="1600" dirty="0"/>
                        <a:t>4 controller instances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 service instances</a:t>
                      </a:r>
                    </a:p>
                    <a:p>
                      <a:r>
                        <a:rPr lang="en-US" altLang="zh-CN" sz="1600" dirty="0"/>
                        <a:t>2 controller instances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89765303"/>
                  </a:ext>
                </a:extLst>
              </a:tr>
              <a:tr h="5336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session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 service instances</a:t>
                      </a:r>
                    </a:p>
                    <a:p>
                      <a:r>
                        <a:rPr lang="en-US" altLang="zh-CN" sz="1600" dirty="0"/>
                        <a:t>4 controller instances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 service instances</a:t>
                      </a:r>
                    </a:p>
                    <a:p>
                      <a:r>
                        <a:rPr lang="en-US" altLang="zh-CN" sz="1600" dirty="0"/>
                        <a:t>2 controller instances</a:t>
                      </a:r>
                      <a:endParaRPr lang="zh-CN" altLang="en-US" sz="16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83799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12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6C237-FA49-1BF4-1E0D-8D259AD7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Connection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BAF3B8-B869-1DF8-B062-543BA4DEF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200" dirty="0">
                <a:hlinkClick r:id="rId2"/>
              </a:rPr>
              <a:t>https://github.com/brettwooldridge/HikariCP/wiki/About-Pool-Sizing</a:t>
            </a:r>
            <a:r>
              <a:rPr kumimoji="1" lang="zh-CN" altLang="en-US" sz="1200" dirty="0"/>
              <a:t> </a:t>
            </a:r>
            <a:endParaRPr kumimoji="1" lang="en-US" altLang="zh-CN" sz="1200" dirty="0"/>
          </a:p>
          <a:p>
            <a:r>
              <a:rPr kumimoji="1" lang="en-US" altLang="zh-CN" sz="1200" dirty="0">
                <a:hlinkClick r:id="rId3"/>
              </a:rPr>
              <a:t>https://www.youtube.com/watch?v=_C77sBcAtSQ</a:t>
            </a:r>
            <a:r>
              <a:rPr kumimoji="1" lang="zh-CN" altLang="en-US" sz="1200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C517F7-21A9-F427-6ED6-A41FA95F8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619AA25-3467-2B7A-7C76-D091AC25A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347615"/>
            <a:ext cx="4176464" cy="3457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E1B1358-4C5A-7EDD-C500-8D1BC6652399}"/>
              </a:ext>
            </a:extLst>
          </p:cNvPr>
          <p:cNvSpPr txBox="1"/>
          <p:nvPr/>
        </p:nvSpPr>
        <p:spPr>
          <a:xfrm>
            <a:off x="4875376" y="1635499"/>
            <a:ext cx="4285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effectLst/>
                <a:latin typeface="-apple-system"/>
              </a:rPr>
              <a:t>connections =</a:t>
            </a:r>
          </a:p>
          <a:p>
            <a:pPr algn="l"/>
            <a:r>
              <a:rPr lang="en-US" altLang="zh-CN" i="0" dirty="0">
                <a:effectLst/>
                <a:latin typeface="-apple-system"/>
              </a:rPr>
              <a:t>((</a:t>
            </a:r>
            <a:r>
              <a:rPr lang="en-US" altLang="zh-CN" i="0" dirty="0" err="1">
                <a:effectLst/>
                <a:latin typeface="-apple-system"/>
              </a:rPr>
              <a:t>core_count</a:t>
            </a:r>
            <a:r>
              <a:rPr lang="en-US" altLang="zh-CN" i="0" dirty="0">
                <a:effectLst/>
                <a:latin typeface="-apple-system"/>
              </a:rPr>
              <a:t> * 2) + </a:t>
            </a:r>
            <a:r>
              <a:rPr lang="en-US" altLang="zh-CN" i="0" dirty="0" err="1">
                <a:effectLst/>
                <a:latin typeface="-apple-system"/>
              </a:rPr>
              <a:t>effective_spindle_count</a:t>
            </a:r>
            <a:r>
              <a:rPr lang="en-US" altLang="zh-CN" i="0" dirty="0">
                <a:effectLst/>
                <a:latin typeface="-apple-system"/>
              </a:rPr>
              <a:t>)</a:t>
            </a:r>
          </a:p>
          <a:p>
            <a:pPr algn="l"/>
            <a:br>
              <a:rPr lang="en-US" altLang="zh-CN" i="0" dirty="0">
                <a:effectLst/>
                <a:latin typeface="-apple-system"/>
              </a:rPr>
            </a:br>
            <a:endParaRPr lang="en-US" altLang="zh-CN" i="0" dirty="0">
              <a:effectLst/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0D8505-EAA7-6AAB-0CCD-F81E0BD24A60}"/>
              </a:ext>
            </a:extLst>
          </p:cNvPr>
          <p:cNvSpPr txBox="1"/>
          <p:nvPr/>
        </p:nvSpPr>
        <p:spPr>
          <a:xfrm>
            <a:off x="4875376" y="2979923"/>
            <a:ext cx="41044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effectLst/>
                <a:latin typeface="-apple-system"/>
              </a:rPr>
              <a:t>Axiom: You want a small pool, saturated with threads waiting for connections.</a:t>
            </a:r>
          </a:p>
        </p:txBody>
      </p:sp>
    </p:spTree>
    <p:extLst>
      <p:ext uri="{BB962C8B-B14F-4D97-AF65-F5344CB8AC3E}">
        <p14:creationId xmlns:p14="http://schemas.microsoft.com/office/powerpoint/2010/main" val="308774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Web</a:t>
            </a:r>
            <a:r>
              <a:rPr lang="zh-CN" altLang="en-US" dirty="0"/>
              <a:t>开发的发展史</a:t>
            </a:r>
          </a:p>
          <a:p>
            <a:pPr lvl="1"/>
            <a:r>
              <a:rPr lang="en-US" altLang="zh-CN" dirty="0">
                <a:hlinkClick r:id="rId2"/>
              </a:rPr>
              <a:t>https://linux.cn/article-3166-1.html</a:t>
            </a:r>
            <a:endParaRPr lang="en-US" altLang="zh-CN" dirty="0"/>
          </a:p>
          <a:p>
            <a:r>
              <a:rPr lang="en" altLang="zh-CN" dirty="0"/>
              <a:t>The IoC Container- Bean Scopes</a:t>
            </a:r>
            <a:endParaRPr lang="en" altLang="zh-CN" dirty="0">
              <a:hlinkClick r:id="rId3"/>
            </a:endParaRPr>
          </a:p>
          <a:p>
            <a:pPr lvl="1"/>
            <a:r>
              <a:rPr lang="en" altLang="zh-CN" dirty="0">
                <a:hlinkClick r:id="rId3"/>
              </a:rPr>
              <a:t>https://docs.spring.io/spring/docs/5.2.3.RELEASE/spring-framework-reference/core.html#beans-factory-scopes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r>
              <a:rPr lang="en" altLang="zh-CN" dirty="0"/>
              <a:t>Quick Guide to Spring Bean Scopes</a:t>
            </a:r>
            <a:endParaRPr lang="en-US" altLang="zh-Hans" dirty="0"/>
          </a:p>
          <a:p>
            <a:pPr lvl="1"/>
            <a:r>
              <a:rPr lang="en" altLang="zh-CN" dirty="0">
                <a:hlinkClick r:id="rId4"/>
              </a:rPr>
              <a:t>https://www.baeldung.com/spring-bean-scopes</a:t>
            </a:r>
            <a:endParaRPr lang="en" altLang="zh-CN" dirty="0"/>
          </a:p>
          <a:p>
            <a:r>
              <a:rPr lang="en" altLang="zh-CN" dirty="0"/>
              <a:t>Spring</a:t>
            </a:r>
            <a:r>
              <a:rPr lang="zh-CN" altLang="en-US" dirty="0"/>
              <a:t>注解中</a:t>
            </a:r>
            <a:r>
              <a:rPr lang="en-US" altLang="zh-CN" dirty="0"/>
              <a:t>@</a:t>
            </a:r>
            <a:r>
              <a:rPr lang="en" altLang="zh-CN" dirty="0"/>
              <a:t>Scope </a:t>
            </a:r>
            <a:r>
              <a:rPr lang="zh-CN" altLang="en-US" dirty="0"/>
              <a:t>的使用解说</a:t>
            </a:r>
          </a:p>
          <a:p>
            <a:pPr lvl="1"/>
            <a:r>
              <a:rPr lang="en" altLang="zh-CN" dirty="0">
                <a:hlinkClick r:id="rId5"/>
              </a:rPr>
              <a:t>https://blog.csdn.net/cuichunchi/article/details/79170240</a:t>
            </a:r>
            <a:r>
              <a:rPr lang="en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9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6EC0DE-2A44-1F49-AAD0-0FED55E8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1244678"/>
            <a:ext cx="37909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8E886D-33AB-BE42-939C-EBE5EA0E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877965"/>
            <a:ext cx="3733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15BCC5-B366-064A-ABAC-74D0B4EE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8" y="951570"/>
            <a:ext cx="59531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4155F-D568-9543-A149-678D421F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8" y="681540"/>
            <a:ext cx="5751444" cy="41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C2F5C8-DFAD-3543-9B25-96FBB10E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55" y="735546"/>
            <a:ext cx="5837290" cy="40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3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Application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B2605E-179E-114F-A6BB-295298768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56" y="897565"/>
            <a:ext cx="6021288" cy="37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l">
          <a:defRPr sz="1400" dirty="0" err="1" smtClean="0">
            <a:solidFill>
              <a:schemeClr val="tx2"/>
            </a:solidFill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18506</TotalTime>
  <Words>1805</Words>
  <Application>Microsoft Macintosh PowerPoint</Application>
  <PresentationFormat>全屏显示(16:9)</PresentationFormat>
  <Paragraphs>229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-apple-system</vt:lpstr>
      <vt:lpstr>DengXian</vt:lpstr>
      <vt:lpstr>微软雅黑</vt:lpstr>
      <vt:lpstr>Arial</vt:lpstr>
      <vt:lpstr>Calibri</vt:lpstr>
      <vt:lpstr>Cambria</vt:lpstr>
      <vt:lpstr>Tahoma</vt:lpstr>
      <vt:lpstr>Times New Roman</vt:lpstr>
      <vt:lpstr>Office 主题​​</vt:lpstr>
      <vt:lpstr>Architecture of Enterprise Applications 1 Overview of Enterprise Applications </vt:lpstr>
      <vt:lpstr>Contents and Objectives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Java Web Application</vt:lpstr>
      <vt:lpstr>Architecture of Enterprise Applications 1 Stateful and Stateless Services </vt:lpstr>
      <vt:lpstr> Recall: HTTP session state</vt:lpstr>
      <vt:lpstr> Recall: HTTP session state</vt:lpstr>
      <vt:lpstr>PowerPoint 演示文稿</vt:lpstr>
      <vt:lpstr>Spring Bean Scopes</vt:lpstr>
      <vt:lpstr>Scope</vt:lpstr>
      <vt:lpstr>Scope</vt:lpstr>
      <vt:lpstr>Default Scope - singleton</vt:lpstr>
      <vt:lpstr>Default Scope - singleton</vt:lpstr>
      <vt:lpstr>Scope - prototype</vt:lpstr>
      <vt:lpstr>Scope - prototype</vt:lpstr>
      <vt:lpstr>Scope - prototype</vt:lpstr>
      <vt:lpstr>Scope - prototype</vt:lpstr>
      <vt:lpstr>Scope - prototype</vt:lpstr>
      <vt:lpstr>Scope - prototype</vt:lpstr>
      <vt:lpstr>Scope - session</vt:lpstr>
      <vt:lpstr>Scope - session</vt:lpstr>
      <vt:lpstr>Scope - session</vt:lpstr>
      <vt:lpstr>Scope - session</vt:lpstr>
      <vt:lpstr>Scope - session</vt:lpstr>
      <vt:lpstr>Scope - session</vt:lpstr>
      <vt:lpstr>Scope - session</vt:lpstr>
      <vt:lpstr>Scope - session</vt:lpstr>
      <vt:lpstr>Summary</vt:lpstr>
      <vt:lpstr>Database Connection Pool Size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1331</cp:revision>
  <cp:lastPrinted>2019-02-24T06:24:38Z</cp:lastPrinted>
  <dcterms:created xsi:type="dcterms:W3CDTF">2011-12-13T14:18:46Z</dcterms:created>
  <dcterms:modified xsi:type="dcterms:W3CDTF">2023-09-07T06:34:08Z</dcterms:modified>
</cp:coreProperties>
</file>